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65" r:id="rId3"/>
    <p:sldId id="257" r:id="rId4"/>
    <p:sldId id="258" r:id="rId5"/>
    <p:sldId id="259" r:id="rId6"/>
    <p:sldId id="264" r:id="rId7"/>
    <p:sldId id="262" r:id="rId8"/>
    <p:sldId id="260" r:id="rId9"/>
    <p:sldId id="261" r:id="rId10"/>
    <p:sldId id="263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8F563A8-8C81-8445-AB73-224C50FE7037}">
          <p14:sldIdLst>
            <p14:sldId id="256"/>
            <p14:sldId id="265"/>
            <p14:sldId id="257"/>
            <p14:sldId id="258"/>
            <p14:sldId id="259"/>
            <p14:sldId id="264"/>
            <p14:sldId id="262"/>
            <p14:sldId id="260"/>
            <p14:sldId id="261"/>
            <p14:sldId id="263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680"/>
    <p:restoredTop sz="94740"/>
  </p:normalViewPr>
  <p:slideViewPr>
    <p:cSldViewPr snapToGrid="0">
      <p:cViewPr varScale="1">
        <p:scale>
          <a:sx n="127" d="100"/>
          <a:sy n="127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589FD-C1E0-C145-A291-2A489410E085}" type="datetimeFigureOut">
              <a:rPr lang="en-US" smtClean="0"/>
              <a:t>10/8/25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81519-4D66-9348-95C0-D8B524135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14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vision.stanford.edu/teaching/cs231n-demos/linear-classify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D8C1-A506-C31F-02BC-3C27FBDA22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95832-D321-CBF5-1E38-FE2655549D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Technical University of Kosice</a:t>
            </a:r>
          </a:p>
          <a:p>
            <a:r>
              <a:rPr lang="en-US" dirty="0"/>
              <a:t>Faculty of electrical engineering and informatics</a:t>
            </a:r>
          </a:p>
          <a:p>
            <a:r>
              <a:rPr lang="en-US" dirty="0"/>
              <a:t>Computer modelling</a:t>
            </a:r>
          </a:p>
        </p:txBody>
      </p:sp>
    </p:spTree>
    <p:extLst>
      <p:ext uri="{BB962C8B-B14F-4D97-AF65-F5344CB8AC3E}">
        <p14:creationId xmlns:p14="http://schemas.microsoft.com/office/powerpoint/2010/main" val="2166327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78F2A-965F-36C9-0DEE-7F6914217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2: stochastic gradient descent (</a:t>
            </a:r>
            <a:r>
              <a:rPr lang="en-US" dirty="0" err="1"/>
              <a:t>sgd</a:t>
            </a:r>
            <a:r>
              <a:rPr lang="en-US" dirty="0"/>
              <a:t>)</a:t>
            </a:r>
          </a:p>
        </p:txBody>
      </p:sp>
      <p:pic>
        <p:nvPicPr>
          <p:cNvPr id="4" name="Picture 3" descr="A person standing on a mountain&#10;&#10;AI-generated content may be incorrect.">
            <a:extLst>
              <a:ext uri="{FF2B5EF4-FFF2-40B4-BE49-F238E27FC236}">
                <a16:creationId xmlns:a16="http://schemas.microsoft.com/office/drawing/2014/main" id="{0ADD00E9-4626-2380-BF57-0AC68B277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8725" y="2334510"/>
            <a:ext cx="2915204" cy="29152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45AB5B5-72D5-AAFA-3F10-FC3481A425E9}"/>
                  </a:ext>
                </a:extLst>
              </p:cNvPr>
              <p:cNvSpPr txBox="1"/>
              <p:nvPr/>
            </p:nvSpPr>
            <p:spPr>
              <a:xfrm>
                <a:off x="2841390" y="3108346"/>
                <a:ext cx="3114507" cy="5375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lim>
                          </m:limLow>
                        </m:fName>
                        <m:e/>
                      </m:func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45AB5B5-72D5-AAFA-3F10-FC3481A425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1390" y="3108346"/>
                <a:ext cx="3114507" cy="537519"/>
              </a:xfrm>
              <a:prstGeom prst="rect">
                <a:avLst/>
              </a:prstGeom>
              <a:blipFill>
                <a:blip r:embed="rId3"/>
                <a:stretch>
                  <a:fillRect l="-2439" t="-2273" r="-4878" b="-1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Process 8">
            <a:extLst>
              <a:ext uri="{FF2B5EF4-FFF2-40B4-BE49-F238E27FC236}">
                <a16:creationId xmlns:a16="http://schemas.microsoft.com/office/drawing/2014/main" id="{04F75390-A10A-EBC3-F8CB-F9A95DBE65F8}"/>
              </a:ext>
            </a:extLst>
          </p:cNvPr>
          <p:cNvSpPr/>
          <p:nvPr/>
        </p:nvSpPr>
        <p:spPr>
          <a:xfrm>
            <a:off x="1253474" y="4643307"/>
            <a:ext cx="6744467" cy="1405353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do we call a vector of partial derivatives?</a:t>
            </a:r>
          </a:p>
        </p:txBody>
      </p:sp>
    </p:spTree>
    <p:extLst>
      <p:ext uri="{BB962C8B-B14F-4D97-AF65-F5344CB8AC3E}">
        <p14:creationId xmlns:p14="http://schemas.microsoft.com/office/powerpoint/2010/main" val="2300242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AA784-4A2D-6F93-F8CA-D453B80C1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02 lab: optimization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389730-8CA3-4E46-E869-F6443ED97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69" y="2214694"/>
            <a:ext cx="3886200" cy="32941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13A979-C1AD-0F35-3449-152CEACF6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9788" y="2361711"/>
            <a:ext cx="4501173" cy="55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8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77A9-965E-D9FC-FFD5-D6CBD72D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graph of a graph&#10;&#10;AI-generated content may be incorrect.">
            <a:extLst>
              <a:ext uri="{FF2B5EF4-FFF2-40B4-BE49-F238E27FC236}">
                <a16:creationId xmlns:a16="http://schemas.microsoft.com/office/drawing/2014/main" id="{77E3D1AB-3D59-2D89-508E-45E8EB99B36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34109" y="963846"/>
            <a:ext cx="6162885" cy="4930308"/>
          </a:xfrm>
        </p:spPr>
      </p:pic>
      <p:pic>
        <p:nvPicPr>
          <p:cNvPr id="7" name="Picture 6" descr="A diagram of a map&#10;&#10;AI-generated content may be incorrect.">
            <a:extLst>
              <a:ext uri="{FF2B5EF4-FFF2-40B4-BE49-F238E27FC236}">
                <a16:creationId xmlns:a16="http://schemas.microsoft.com/office/drawing/2014/main" id="{210DEE97-0816-1A4E-819F-6D7D8212B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160" y="2214694"/>
            <a:ext cx="517972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49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8AAC9B9-E107-DEDD-7D84-DD693D2E5C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8AD85863-6172-7C29-6140-A601EEE93D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A diagram of a training neuron network&#10;&#10;AI-generated content may be incorrect.">
            <a:extLst>
              <a:ext uri="{FF2B5EF4-FFF2-40B4-BE49-F238E27FC236}">
                <a16:creationId xmlns:a16="http://schemas.microsoft.com/office/drawing/2014/main" id="{DED01A4F-8A00-3F3D-4699-6B1598E83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400" y="812800"/>
            <a:ext cx="523240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63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BD57-F3EC-7705-5168-1D2EB754E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of the neural networks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95B318-D2BC-D79D-08FB-9A8CD31BEF74}"/>
              </a:ext>
            </a:extLst>
          </p:cNvPr>
          <p:cNvSpPr/>
          <p:nvPr/>
        </p:nvSpPr>
        <p:spPr>
          <a:xfrm>
            <a:off x="722376" y="2601527"/>
            <a:ext cx="1138990" cy="481263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FD0B8C-ACDC-4E4E-9A94-DCBEDD99DD00}"/>
              </a:ext>
            </a:extLst>
          </p:cNvPr>
          <p:cNvSpPr txBox="1"/>
          <p:nvPr/>
        </p:nvSpPr>
        <p:spPr>
          <a:xfrm>
            <a:off x="2322577" y="2494063"/>
            <a:ext cx="1074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125FAC-E341-F17A-5F83-A2DA9884E38A}"/>
              </a:ext>
            </a:extLst>
          </p:cNvPr>
          <p:cNvSpPr/>
          <p:nvPr/>
        </p:nvSpPr>
        <p:spPr>
          <a:xfrm>
            <a:off x="3585892" y="2525326"/>
            <a:ext cx="1427748" cy="6136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B6F9B9-93E2-8809-5E65-EBCBEB825C0F}"/>
              </a:ext>
            </a:extLst>
          </p:cNvPr>
          <p:cNvCxnSpPr>
            <a:stCxn id="10" idx="1"/>
            <a:endCxn id="4" idx="3"/>
          </p:cNvCxnSpPr>
          <p:nvPr/>
        </p:nvCxnSpPr>
        <p:spPr>
          <a:xfrm flipH="1">
            <a:off x="1861366" y="2832132"/>
            <a:ext cx="1724526" cy="10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4237995E-69E0-C137-957D-644446F7647B}"/>
              </a:ext>
            </a:extLst>
          </p:cNvPr>
          <p:cNvSpPr/>
          <p:nvPr/>
        </p:nvSpPr>
        <p:spPr>
          <a:xfrm>
            <a:off x="6369197" y="2344853"/>
            <a:ext cx="1836821" cy="95450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23FBF17-EC32-9E23-E10B-B1AAB11777B6}"/>
              </a:ext>
            </a:extLst>
          </p:cNvPr>
          <p:cNvCxnSpPr>
            <a:stCxn id="10" idx="3"/>
            <a:endCxn id="15" idx="1"/>
          </p:cNvCxnSpPr>
          <p:nvPr/>
        </p:nvCxnSpPr>
        <p:spPr>
          <a:xfrm flipV="1">
            <a:off x="5013640" y="2822106"/>
            <a:ext cx="1355557" cy="10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1DF63D1-CAF7-17FC-F53D-4A4C18B79455}"/>
              </a:ext>
            </a:extLst>
          </p:cNvPr>
          <p:cNvSpPr txBox="1"/>
          <p:nvPr/>
        </p:nvSpPr>
        <p:spPr>
          <a:xfrm>
            <a:off x="5154008" y="2214694"/>
            <a:ext cx="1074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Transfer data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7E51CC6-F935-7378-C10E-73E65151C1CD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8206018" y="2822105"/>
            <a:ext cx="19163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6261C71-9BAF-2614-4F2B-84D46AE49E31}"/>
              </a:ext>
            </a:extLst>
          </p:cNvPr>
          <p:cNvSpPr txBox="1"/>
          <p:nvPr/>
        </p:nvSpPr>
        <p:spPr>
          <a:xfrm>
            <a:off x="4895129" y="3862206"/>
            <a:ext cx="1536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Backward pass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D541750-B43D-BF8E-BB02-A4263CB23B47}"/>
              </a:ext>
            </a:extLst>
          </p:cNvPr>
          <p:cNvSpPr/>
          <p:nvPr/>
        </p:nvSpPr>
        <p:spPr>
          <a:xfrm>
            <a:off x="10195560" y="2601531"/>
            <a:ext cx="1691640" cy="3693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Predictions</a:t>
            </a:r>
          </a:p>
        </p:txBody>
      </p:sp>
      <p:pic>
        <p:nvPicPr>
          <p:cNvPr id="27" name="Graphic 26" descr="Calculator outline">
            <a:extLst>
              <a:ext uri="{FF2B5EF4-FFF2-40B4-BE49-F238E27FC236}">
                <a16:creationId xmlns:a16="http://schemas.microsoft.com/office/drawing/2014/main" id="{FD147DC3-9A05-E65E-AA21-7B580F83D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84180" y="4133088"/>
            <a:ext cx="914400" cy="9144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F9501CE-7B20-F609-A46E-840E6ADA9E66}"/>
              </a:ext>
            </a:extLst>
          </p:cNvPr>
          <p:cNvCxnSpPr>
            <a:stCxn id="23" idx="2"/>
            <a:endCxn id="27" idx="0"/>
          </p:cNvCxnSpPr>
          <p:nvPr/>
        </p:nvCxnSpPr>
        <p:spPr>
          <a:xfrm>
            <a:off x="11041380" y="2970855"/>
            <a:ext cx="0" cy="1162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74C4068-1700-B047-C7D6-A920C15C6237}"/>
              </a:ext>
            </a:extLst>
          </p:cNvPr>
          <p:cNvSpPr txBox="1"/>
          <p:nvPr/>
        </p:nvSpPr>
        <p:spPr>
          <a:xfrm>
            <a:off x="9162288" y="3302828"/>
            <a:ext cx="1851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Calculate loss function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BAD65A3-5CC7-89D4-CB61-5FE4CF40D042}"/>
              </a:ext>
            </a:extLst>
          </p:cNvPr>
          <p:cNvSpPr/>
          <p:nvPr/>
        </p:nvSpPr>
        <p:spPr>
          <a:xfrm>
            <a:off x="6369197" y="4092983"/>
            <a:ext cx="1836821" cy="95450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4219ADC-3B42-01AF-4564-DEA7ABFA43F4}"/>
              </a:ext>
            </a:extLst>
          </p:cNvPr>
          <p:cNvCxnSpPr>
            <a:endCxn id="31" idx="3"/>
          </p:cNvCxnSpPr>
          <p:nvPr/>
        </p:nvCxnSpPr>
        <p:spPr>
          <a:xfrm flipH="1" flipV="1">
            <a:off x="8206018" y="4570236"/>
            <a:ext cx="2378162" cy="20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5DAF752-279B-DA17-E432-76659A36BB8F}"/>
              </a:ext>
            </a:extLst>
          </p:cNvPr>
          <p:cNvSpPr/>
          <p:nvPr/>
        </p:nvSpPr>
        <p:spPr>
          <a:xfrm>
            <a:off x="3585892" y="4256050"/>
            <a:ext cx="1427748" cy="6136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Module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B108CBB-0196-91B8-80CB-AAF563325ED7}"/>
              </a:ext>
            </a:extLst>
          </p:cNvPr>
          <p:cNvCxnSpPr>
            <a:stCxn id="31" idx="1"/>
            <a:endCxn id="34" idx="3"/>
          </p:cNvCxnSpPr>
          <p:nvPr/>
        </p:nvCxnSpPr>
        <p:spPr>
          <a:xfrm flipH="1" flipV="1">
            <a:off x="5013640" y="4562856"/>
            <a:ext cx="1355557" cy="7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184B053-A086-6711-F346-C3B71AA53D42}"/>
              </a:ext>
            </a:extLst>
          </p:cNvPr>
          <p:cNvSpPr txBox="1"/>
          <p:nvPr/>
        </p:nvSpPr>
        <p:spPr>
          <a:xfrm>
            <a:off x="8551926" y="2436043"/>
            <a:ext cx="1536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Forward pass</a:t>
            </a:r>
          </a:p>
        </p:txBody>
      </p: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3A68047-770F-7F14-439C-B9C27004D151}"/>
              </a:ext>
            </a:extLst>
          </p:cNvPr>
          <p:cNvCxnSpPr>
            <a:stCxn id="34" idx="1"/>
            <a:endCxn id="4" idx="2"/>
          </p:cNvCxnSpPr>
          <p:nvPr/>
        </p:nvCxnSpPr>
        <p:spPr>
          <a:xfrm rot="10800000">
            <a:off x="1291872" y="3082790"/>
            <a:ext cx="2294021" cy="148006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48B3936-90FA-84B0-9D74-921ACB2D29F8}"/>
              </a:ext>
            </a:extLst>
          </p:cNvPr>
          <p:cNvSpPr txBox="1"/>
          <p:nvPr/>
        </p:nvSpPr>
        <p:spPr>
          <a:xfrm>
            <a:off x="8551926" y="4580262"/>
            <a:ext cx="1851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Calculate Gradients (weights changes)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F2569BE-775F-54FF-A956-F3EBBAD59145}"/>
              </a:ext>
            </a:extLst>
          </p:cNvPr>
          <p:cNvSpPr/>
          <p:nvPr/>
        </p:nvSpPr>
        <p:spPr>
          <a:xfrm>
            <a:off x="1668379" y="5231417"/>
            <a:ext cx="9673389" cy="14357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already know the Forward pass and loss calculation!</a:t>
            </a:r>
          </a:p>
        </p:txBody>
      </p:sp>
    </p:spTree>
    <p:extLst>
      <p:ext uri="{BB962C8B-B14F-4D97-AF65-F5344CB8AC3E}">
        <p14:creationId xmlns:p14="http://schemas.microsoft.com/office/powerpoint/2010/main" val="2534733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2E920-06B1-7016-26C7-59CCB9AE5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43E042E-8241-3541-5831-7E4D752DF842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1087510" y="2476821"/>
                <a:ext cx="2999858" cy="1244787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 dirty="0" err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 dirty="0" err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 err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 dirty="0" err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i="1" dirty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 dirty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i="1" dirty="0" err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43E042E-8241-3541-5831-7E4D752DF8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1087510" y="2476821"/>
                <a:ext cx="2999858" cy="1244787"/>
              </a:xfrm>
              <a:blipFill>
                <a:blip r:embed="rId2"/>
                <a:stretch>
                  <a:fillRect t="-63000" b="-10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3DBC9764-CA14-9CFA-72D9-B247F66C08FC}"/>
              </a:ext>
            </a:extLst>
          </p:cNvPr>
          <p:cNvSpPr txBox="1"/>
          <p:nvPr/>
        </p:nvSpPr>
        <p:spPr>
          <a:xfrm>
            <a:off x="1764792" y="2214694"/>
            <a:ext cx="2468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samples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6300B3-FD67-84B1-9854-3841FE2D5DF6}"/>
              </a:ext>
            </a:extLst>
          </p:cNvPr>
          <p:cNvSpPr txBox="1"/>
          <p:nvPr/>
        </p:nvSpPr>
        <p:spPr>
          <a:xfrm>
            <a:off x="3072384" y="2598819"/>
            <a:ext cx="12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78B3F8-8C70-B529-5F62-CA53CD862110}"/>
              </a:ext>
            </a:extLst>
          </p:cNvPr>
          <p:cNvSpPr txBox="1"/>
          <p:nvPr/>
        </p:nvSpPr>
        <p:spPr>
          <a:xfrm>
            <a:off x="2281428" y="3566684"/>
            <a:ext cx="1252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Ground Truth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85BE4A7-2C99-0326-866D-48275B66AD79}"/>
                  </a:ext>
                </a:extLst>
              </p:cNvPr>
              <p:cNvSpPr txBox="1"/>
              <p:nvPr/>
            </p:nvSpPr>
            <p:spPr>
              <a:xfrm>
                <a:off x="4669409" y="2126454"/>
                <a:ext cx="4431021" cy="13546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𝑅𝑀𝑆𝐸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85BE4A7-2C99-0326-866D-48275B66AD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9409" y="2126454"/>
                <a:ext cx="4431021" cy="1354602"/>
              </a:xfrm>
              <a:prstGeom prst="rect">
                <a:avLst/>
              </a:prstGeom>
              <a:blipFill>
                <a:blip r:embed="rId3"/>
                <a:stretch>
                  <a:fillRect t="-52778" b="-685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34DBD5A-F69A-2045-0948-85E4EF0CFEB6}"/>
              </a:ext>
            </a:extLst>
          </p:cNvPr>
          <p:cNvSpPr txBox="1"/>
          <p:nvPr/>
        </p:nvSpPr>
        <p:spPr>
          <a:xfrm>
            <a:off x="1458155" y="1693622"/>
            <a:ext cx="3228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 Squared Error loss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69D1D4-C033-AAE3-10EB-A12908E06655}"/>
              </a:ext>
            </a:extLst>
          </p:cNvPr>
          <p:cNvSpPr txBox="1"/>
          <p:nvPr/>
        </p:nvSpPr>
        <p:spPr>
          <a:xfrm>
            <a:off x="5952910" y="1713892"/>
            <a:ext cx="3228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Root Mean Squared Error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C724E3C-FA98-3B8E-02C5-42839B1FF89C}"/>
                  </a:ext>
                </a:extLst>
              </p:cNvPr>
              <p:cNvSpPr txBox="1"/>
              <p:nvPr/>
            </p:nvSpPr>
            <p:spPr>
              <a:xfrm>
                <a:off x="4686612" y="4558073"/>
                <a:ext cx="4785220" cy="7562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𝐵𝐶𝐸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i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e>
                                  </m:d>
                                </m:e>
                              </m:func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func>
                                <m:func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i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C724E3C-FA98-3B8E-02C5-42839B1FF8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6612" y="4558073"/>
                <a:ext cx="4785220" cy="756233"/>
              </a:xfrm>
              <a:prstGeom prst="rect">
                <a:avLst/>
              </a:prstGeom>
              <a:blipFill>
                <a:blip r:embed="rId4"/>
                <a:stretch>
                  <a:fillRect l="-531" t="-120000" b="-18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032C7177-1420-4D46-397C-9CF54B9122BE}"/>
              </a:ext>
            </a:extLst>
          </p:cNvPr>
          <p:cNvSpPr txBox="1"/>
          <p:nvPr/>
        </p:nvSpPr>
        <p:spPr>
          <a:xfrm>
            <a:off x="6096000" y="4213015"/>
            <a:ext cx="3228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Binary cross entropy</a:t>
            </a:r>
          </a:p>
        </p:txBody>
      </p:sp>
    </p:spTree>
    <p:extLst>
      <p:ext uri="{BB962C8B-B14F-4D97-AF65-F5344CB8AC3E}">
        <p14:creationId xmlns:p14="http://schemas.microsoft.com/office/powerpoint/2010/main" val="2357150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a function heatmap&#10;&#10;AI-generated content may be incorrect.">
            <a:extLst>
              <a:ext uri="{FF2B5EF4-FFF2-40B4-BE49-F238E27FC236}">
                <a16:creationId xmlns:a16="http://schemas.microsoft.com/office/drawing/2014/main" id="{1FA2E5B9-45B6-5683-2350-0CDCBC3A228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434330" y="1443419"/>
            <a:ext cx="5370386" cy="3424237"/>
          </a:xfrm>
        </p:spPr>
      </p:pic>
      <p:pic>
        <p:nvPicPr>
          <p:cNvPr id="7" name="Picture 6" descr="A graph with blue and green lines&#10;&#10;AI-generated content may be incorrect.">
            <a:extLst>
              <a:ext uri="{FF2B5EF4-FFF2-40B4-BE49-F238E27FC236}">
                <a16:creationId xmlns:a16="http://schemas.microsoft.com/office/drawing/2014/main" id="{840F626F-89F5-69EF-FA52-96CFA77C7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286" y="1878395"/>
            <a:ext cx="5370386" cy="310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31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A699F-43B4-05E6-C907-4C6779450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 issue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FBE93-5B77-E6C0-C382-5012D838AB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3"/>
            <a:ext cx="10363826" cy="592676"/>
          </a:xfrm>
        </p:spPr>
        <p:txBody>
          <a:bodyPr/>
          <a:lstStyle/>
          <a:p>
            <a:r>
              <a:rPr lang="en-US" dirty="0"/>
              <a:t>What is overfitting?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F53B970-33F8-B102-2ED3-E0DE9B42C4DC}"/>
              </a:ext>
            </a:extLst>
          </p:cNvPr>
          <p:cNvSpPr txBox="1">
            <a:spLocks/>
          </p:cNvSpPr>
          <p:nvPr/>
        </p:nvSpPr>
        <p:spPr>
          <a:xfrm>
            <a:off x="913774" y="2836323"/>
            <a:ext cx="10363826" cy="27944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dirty="0"/>
              <a:t>Weights adapt to training set</a:t>
            </a:r>
          </a:p>
          <a:p>
            <a:pPr>
              <a:buFontTx/>
              <a:buChar char="-"/>
            </a:pPr>
            <a:r>
              <a:rPr lang="en-US" dirty="0"/>
              <a:t>Overfitting is like a student who memorizes the answers to a practice test instead of learning the subject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D2F4A23D-9D45-EC97-6894-5D0AF4118F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52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B0BC50F-F07C-5203-7054-FF3A3760D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814" y="3965062"/>
            <a:ext cx="2806870" cy="28068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275381-834C-6003-E463-EEC8E7901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81F91-B2B1-0577-0EB3-58F64499E92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1042736"/>
            <a:ext cx="10363826" cy="299987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L2 Regularization (RIDGE)</a:t>
            </a:r>
          </a:p>
          <a:p>
            <a:r>
              <a:rPr lang="en-US" dirty="0"/>
              <a:t>L1 regularization (LASSO)</a:t>
            </a:r>
          </a:p>
          <a:p>
            <a:r>
              <a:rPr lang="en-US" dirty="0"/>
              <a:t>Elastic net (l1 + l2)</a:t>
            </a:r>
          </a:p>
          <a:p>
            <a:r>
              <a:rPr lang="en-US" i="1" dirty="0"/>
              <a:t>Dropout (later in the course)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5EF328-BB83-8B81-7ED1-9ACD71FA7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771" y="1803047"/>
            <a:ext cx="3496759" cy="9414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909CC2-455C-836F-BBF2-4ACF298C9C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4770" y="2898076"/>
            <a:ext cx="3496759" cy="9909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C39D33-BBCA-5C08-C7D6-77C5E0781391}"/>
              </a:ext>
            </a:extLst>
          </p:cNvPr>
          <p:cNvSpPr/>
          <p:nvPr/>
        </p:nvSpPr>
        <p:spPr>
          <a:xfrm>
            <a:off x="814812" y="4798337"/>
            <a:ext cx="10293790" cy="16386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L1 loss introduces sparsity to the weights!</a:t>
            </a:r>
          </a:p>
          <a:p>
            <a:pPr algn="ctr"/>
            <a:r>
              <a:rPr lang="en-US" dirty="0"/>
              <a:t>L1 – feature selection</a:t>
            </a:r>
          </a:p>
          <a:p>
            <a:pPr algn="ctr"/>
            <a:r>
              <a:rPr lang="en-US" dirty="0"/>
              <a:t>L2 – general normalization</a:t>
            </a: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82817F3B-34AC-7CC8-4B54-BBAFDE97CE0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4">
            <a:extLst>
              <a:ext uri="{FF2B5EF4-FFF2-40B4-BE49-F238E27FC236}">
                <a16:creationId xmlns:a16="http://schemas.microsoft.com/office/drawing/2014/main" id="{F0953FAA-803C-4FCD-C7F1-075FAF06D6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526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9191D-BD20-3B33-6557-8846E602B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Visualisation</a:t>
            </a:r>
            <a:r>
              <a:rPr lang="en-US" dirty="0"/>
              <a:t> of the 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227F1-86D3-784C-3EA7-CF39ECFC2A2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Visualisation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218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A42D2-6C11-8708-95D3-E971384E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for optimizations: 1. random search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2362B476-CD3B-602E-EAA8-E00D2DBB5A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D4CD2202-A871-96FF-D69C-A89A8A0785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90599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1801</TotalTime>
  <Words>202</Words>
  <Application>Microsoft Macintosh PowerPoint</Application>
  <PresentationFormat>Widescreen</PresentationFormat>
  <Paragraphs>49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Arial</vt:lpstr>
      <vt:lpstr>Cambria Math</vt:lpstr>
      <vt:lpstr>Tw Cen MT</vt:lpstr>
      <vt:lpstr>Droplet</vt:lpstr>
      <vt:lpstr>Introduction to artificial intelligence</vt:lpstr>
      <vt:lpstr>PowerPoint Presentation</vt:lpstr>
      <vt:lpstr>Training of the neural networks</vt:lpstr>
      <vt:lpstr>Loss functions</vt:lpstr>
      <vt:lpstr>PowerPoint Presentation</vt:lpstr>
      <vt:lpstr>Overfitting issue</vt:lpstr>
      <vt:lpstr>Weight regularization</vt:lpstr>
      <vt:lpstr>Visualisation of the loss function</vt:lpstr>
      <vt:lpstr>Strategy for optimizations: 1. random search</vt:lpstr>
      <vt:lpstr>Strategy 2: stochastic gradient descent (sgd)</vt:lpstr>
      <vt:lpstr>02 lab: optimization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Matej Gazda</dc:creator>
  <cp:lastModifiedBy>Matej Gazda</cp:lastModifiedBy>
  <cp:revision>15</cp:revision>
  <dcterms:created xsi:type="dcterms:W3CDTF">2025-08-15T08:06:13Z</dcterms:created>
  <dcterms:modified xsi:type="dcterms:W3CDTF">2025-10-08T10:10:48Z</dcterms:modified>
</cp:coreProperties>
</file>

<file path=docProps/thumbnail.jpeg>
</file>